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91" r:id="rId4"/>
    <p:sldId id="277" r:id="rId5"/>
    <p:sldId id="273" r:id="rId6"/>
    <p:sldId id="272" r:id="rId7"/>
    <p:sldId id="274" r:id="rId8"/>
    <p:sldId id="275" r:id="rId9"/>
    <p:sldId id="276" r:id="rId10"/>
    <p:sldId id="280" r:id="rId11"/>
    <p:sldId id="281" r:id="rId12"/>
    <p:sldId id="266" r:id="rId13"/>
    <p:sldId id="260" r:id="rId14"/>
    <p:sldId id="269" r:id="rId15"/>
    <p:sldId id="282" r:id="rId16"/>
    <p:sldId id="283" r:id="rId17"/>
    <p:sldId id="284" r:id="rId18"/>
    <p:sldId id="285" r:id="rId19"/>
    <p:sldId id="261" r:id="rId20"/>
    <p:sldId id="262" r:id="rId21"/>
    <p:sldId id="267" r:id="rId22"/>
    <p:sldId id="259" r:id="rId23"/>
    <p:sldId id="287" r:id="rId24"/>
    <p:sldId id="288" r:id="rId25"/>
    <p:sldId id="289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3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09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22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96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6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89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2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9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07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9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3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123D9E-F5EE-4C31-AD62-8CD3372C6F73}" type="datetimeFigureOut">
              <a:rPr lang="zh-TW" altLang="en-US" smtClean="0"/>
              <a:t>2020/11/30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2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zihuaweng.github.io/2018/06/26/haar-classifier/https:/zihuaweng.github.io/2018/06/26/haar-classifier/" TargetMode="External"/><Relationship Id="rId3" Type="http://schemas.openxmlformats.org/officeDocument/2006/relationships/hyperlink" Target="https://www.cobotsireland.ie/cobots/" TargetMode="External"/><Relationship Id="rId7" Type="http://schemas.openxmlformats.org/officeDocument/2006/relationships/hyperlink" Target="https://ithelp.ithome.com.tw/articles/10222020https:/ithelp.ithome.com.tw/articles/10222020" TargetMode="External"/><Relationship Id="rId2" Type="http://schemas.openxmlformats.org/officeDocument/2006/relationships/hyperlink" Target="https://www.turtlebo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m/articles/10216423https:/ithelp.ithome.com.tw/m/articles/10216423" TargetMode="External"/><Relationship Id="rId5" Type="http://schemas.openxmlformats.org/officeDocument/2006/relationships/hyperlink" Target="https://www.therobotreport.com/top-10-ros-based-robotics-companies-2019/" TargetMode="External"/><Relationship Id="rId10" Type="http://schemas.openxmlformats.org/officeDocument/2006/relationships/hyperlink" Target="https://case.ntu.edu.tw/blog/?p=26340https://case.ntu.edu.tw/blog/?p=26340" TargetMode="External"/><Relationship Id="rId4" Type="http://schemas.openxmlformats.org/officeDocument/2006/relationships/hyperlink" Target="https://rosindustrial.org/news/tag/ROS-I" TargetMode="External"/><Relationship Id="rId9" Type="http://schemas.openxmlformats.org/officeDocument/2006/relationships/hyperlink" Target="http://seeyababy.blogspot.com/2010/04/opencv-face-detection.htmlhttp:/seeyababy.blogspot.com/2010/04/opencv-face-detection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therobotreport.com/top-10-ros-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757F1-4683-4EC0-AB6E-2371C81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623" y="197963"/>
            <a:ext cx="10674284" cy="3523268"/>
          </a:xfrm>
        </p:spPr>
        <p:txBody>
          <a:bodyPr>
            <a:normAutofit/>
          </a:bodyPr>
          <a:lstStyle/>
          <a:p>
            <a:r>
              <a:rPr lang="zh-TW" altLang="en-US" dirty="0"/>
              <a:t>智慧整合感控系統概論</a:t>
            </a:r>
            <a:br>
              <a:rPr lang="en-US" altLang="zh-TW" dirty="0"/>
            </a:br>
            <a:r>
              <a:rPr lang="zh-TW" altLang="en-US" dirty="0"/>
              <a:t>期末專題構想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509D03-353F-4EFC-86CE-1B3B1AE2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037" y="4628561"/>
            <a:ext cx="9144000" cy="212810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專題名稱：保全機器人</a:t>
            </a:r>
            <a:endParaRPr lang="en-US" altLang="zh-TW" sz="3200" dirty="0"/>
          </a:p>
          <a:p>
            <a:r>
              <a:rPr lang="en-US" altLang="zh-TW" sz="3200" dirty="0"/>
              <a:t>M10812907 </a:t>
            </a:r>
            <a:r>
              <a:rPr lang="zh-TW" altLang="en-US" sz="3200" dirty="0"/>
              <a:t>自控所在職專班碩二 施至舜</a:t>
            </a:r>
          </a:p>
        </p:txBody>
      </p:sp>
    </p:spTree>
    <p:extLst>
      <p:ext uri="{BB962C8B-B14F-4D97-AF65-F5344CB8AC3E}">
        <p14:creationId xmlns:p14="http://schemas.microsoft.com/office/powerpoint/2010/main" val="425589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61CDF-DED1-469E-97D0-24296C4A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8" y="10650"/>
            <a:ext cx="10586504" cy="1434897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機器人避障導航演算法</a:t>
            </a:r>
            <a:r>
              <a:rPr lang="en-US" altLang="zh-TW" sz="4400" dirty="0"/>
              <a:t>  ROS Navigation Stack</a:t>
            </a:r>
            <a:endParaRPr lang="zh-TW" altLang="en-US" sz="4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69095F-9A92-445C-94A8-98A0D819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20" y="2578439"/>
            <a:ext cx="7033760" cy="373482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29F3534-4CD8-4643-9524-C99C2D0B327B}"/>
              </a:ext>
            </a:extLst>
          </p:cNvPr>
          <p:cNvSpPr txBox="1">
            <a:spLocks/>
          </p:cNvSpPr>
          <p:nvPr/>
        </p:nvSpPr>
        <p:spPr>
          <a:xfrm>
            <a:off x="802748" y="1564849"/>
            <a:ext cx="10898171" cy="9253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(</a:t>
            </a:r>
            <a:r>
              <a:rPr lang="en-US" altLang="zh-TW" sz="3200" dirty="0" err="1"/>
              <a:t>turtlebot_navigation</a:t>
            </a:r>
            <a:r>
              <a:rPr lang="zh-TW" altLang="en-US" sz="3200" dirty="0"/>
              <a:t>內建的</a:t>
            </a:r>
            <a:r>
              <a:rPr lang="en-US" altLang="zh-TW" sz="3200" dirty="0" err="1"/>
              <a:t>amcl_demo.launch</a:t>
            </a:r>
            <a:r>
              <a:rPr lang="en-US" altLang="zh-TW" sz="3200" dirty="0"/>
              <a:t>) (</a:t>
            </a:r>
            <a:r>
              <a:rPr lang="zh-TW" altLang="en-US" sz="3200" dirty="0"/>
              <a:t>蒙特卡洛定位法</a:t>
            </a:r>
            <a:r>
              <a:rPr lang="en-US" altLang="zh-TW" sz="32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349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0BFFED0-02C9-4404-9B56-A42325B93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03" y="1813193"/>
            <a:ext cx="10515600" cy="1523896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SLAM(Simultaneous Localization and Mapping)</a:t>
            </a:r>
          </a:p>
          <a:p>
            <a:r>
              <a:rPr lang="en-US" altLang="zh-TW" sz="2800" dirty="0"/>
              <a:t>Hector Slam</a:t>
            </a:r>
            <a:r>
              <a:rPr lang="zh-TW" altLang="en-US" sz="2800" dirty="0"/>
              <a:t>利用高斯牛頓方法解決</a:t>
            </a:r>
            <a:r>
              <a:rPr lang="en-US" altLang="zh-TW" sz="2800" dirty="0"/>
              <a:t>scan-matching</a:t>
            </a:r>
            <a:r>
              <a:rPr lang="zh-TW" altLang="en-US" sz="2800" dirty="0"/>
              <a:t>來得到</a:t>
            </a:r>
            <a:endParaRPr lang="en-US" altLang="zh-TW" sz="2800" dirty="0"/>
          </a:p>
          <a:p>
            <a:r>
              <a:rPr lang="zh-TW" altLang="en-US" sz="2800" dirty="0"/>
              <a:t>機器人的</a:t>
            </a:r>
            <a:r>
              <a:rPr lang="en-US" altLang="zh-TW" sz="2800" dirty="0"/>
              <a:t>Pose</a:t>
            </a:r>
            <a:r>
              <a:rPr lang="zh-TW" altLang="en-US" sz="2800" dirty="0"/>
              <a:t>和周遭的</a:t>
            </a:r>
            <a:r>
              <a:rPr lang="en-US" altLang="zh-TW" sz="2800" dirty="0"/>
              <a:t>map</a:t>
            </a:r>
          </a:p>
          <a:p>
            <a:endParaRPr lang="en-US" altLang="zh-TW" sz="3600" dirty="0"/>
          </a:p>
          <a:p>
            <a:endParaRPr lang="en-US" altLang="zh-TW" sz="3600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C20D9-4669-4988-934B-505C32337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15" y="3283430"/>
            <a:ext cx="5594375" cy="297053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13E5878-E3E5-4EB0-BB14-FE027D8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8" y="10650"/>
            <a:ext cx="10586504" cy="1434897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機器人避障導航演算法</a:t>
            </a:r>
            <a:r>
              <a:rPr lang="en-US" altLang="zh-TW" sz="4400" dirty="0"/>
              <a:t>  ROS Navigation Stack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4933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6B448-DDF9-4082-89D7-741093A9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732285"/>
            <a:ext cx="10515600" cy="3509291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導航避障</a:t>
            </a:r>
            <a:br>
              <a:rPr lang="en-US" altLang="zh-TW" sz="3600" dirty="0"/>
            </a:br>
            <a:r>
              <a:rPr lang="zh-TW" altLang="en-US" sz="3600" dirty="0"/>
              <a:t>並且建立地圖</a:t>
            </a:r>
            <a:br>
              <a:rPr lang="en-US" altLang="zh-TW" sz="3600" dirty="0"/>
            </a:br>
            <a:r>
              <a:rPr lang="zh-TW" altLang="en-US" sz="3600" dirty="0"/>
              <a:t>同時偵測人臉</a:t>
            </a:r>
            <a:br>
              <a:rPr lang="en-US" altLang="zh-TW" sz="3200" dirty="0"/>
            </a:br>
            <a:br>
              <a:rPr lang="en-US" altLang="zh-TW" sz="3200" dirty="0"/>
            </a:b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2B4ADF-D0A6-4F2C-91E5-B2820943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5" y="3696557"/>
            <a:ext cx="5190831" cy="2554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F0C639-6B43-4E1E-8798-2123C6F6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165" y="1848979"/>
            <a:ext cx="5190832" cy="438043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207558E-40E2-40EA-A817-41D4D27049EC}"/>
              </a:ext>
            </a:extLst>
          </p:cNvPr>
          <p:cNvSpPr txBox="1">
            <a:spLocks/>
          </p:cNvSpPr>
          <p:nvPr/>
        </p:nvSpPr>
        <p:spPr>
          <a:xfrm>
            <a:off x="1066800" y="3828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機器人巡邏</a:t>
            </a:r>
          </a:p>
        </p:txBody>
      </p:sp>
    </p:spTree>
    <p:extLst>
      <p:ext uri="{BB962C8B-B14F-4D97-AF65-F5344CB8AC3E}">
        <p14:creationId xmlns:p14="http://schemas.microsoft.com/office/powerpoint/2010/main" val="394174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18BC3-C159-402F-8D9A-84EAF06F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39" y="150659"/>
            <a:ext cx="7697928" cy="1450757"/>
          </a:xfrm>
        </p:spPr>
        <p:txBody>
          <a:bodyPr/>
          <a:lstStyle/>
          <a:p>
            <a:r>
              <a:rPr lang="zh-TW" altLang="en-US" dirty="0"/>
              <a:t>鏡頭畫面以及即時建圖畫面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5D0898-49CF-421F-8154-771C7866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96" y="2052365"/>
            <a:ext cx="10471608" cy="39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31FC78-C054-4CD6-BC67-01183D87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8320"/>
            <a:ext cx="7631941" cy="1450757"/>
          </a:xfrm>
        </p:spPr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Lidar</a:t>
            </a:r>
            <a:r>
              <a:rPr lang="zh-TW" altLang="en-US" dirty="0"/>
              <a:t>掃描地圖達到避障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CE67C4-9C96-42AB-AEA8-286F1AA79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8" t="13180" r="14956" b="7545"/>
          <a:stretch/>
        </p:blipFill>
        <p:spPr>
          <a:xfrm>
            <a:off x="263951" y="2432114"/>
            <a:ext cx="3539766" cy="36481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ABE545-5044-46E1-9F91-432CE30F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96" y="3194214"/>
            <a:ext cx="4371975" cy="28860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859858-8F4C-4B99-800A-5E19EE790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18" r="10943" b="-1"/>
          <a:stretch/>
        </p:blipFill>
        <p:spPr>
          <a:xfrm>
            <a:off x="4016653" y="2432114"/>
            <a:ext cx="3516247" cy="36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E702D-8F7C-48EE-AB54-945E0218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人臉偵測、辨識、追蹤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8AEF87-BACA-40BD-9B0E-B8D6CAA9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2043259"/>
            <a:ext cx="8154971" cy="1385741"/>
          </a:xfrm>
        </p:spPr>
        <p:txBody>
          <a:bodyPr>
            <a:normAutofit fontScale="92500"/>
          </a:bodyPr>
          <a:lstStyle/>
          <a:p>
            <a:r>
              <a:rPr lang="en-US" altLang="zh-TW" sz="2800" dirty="0"/>
              <a:t>Viola-Jones Object Detection Framework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Haar</a:t>
            </a:r>
            <a:r>
              <a:rPr lang="en-US" altLang="zh-TW" sz="2800" dirty="0"/>
              <a:t>-Like Feature)</a:t>
            </a:r>
          </a:p>
          <a:p>
            <a:r>
              <a:rPr lang="zh-TW" altLang="en-US" sz="2800" dirty="0"/>
              <a:t>人臉分成許多方形小特徵、白色代表</a:t>
            </a:r>
            <a:r>
              <a:rPr lang="en-US" altLang="zh-TW" sz="2800" dirty="0"/>
              <a:t>+1</a:t>
            </a:r>
            <a:r>
              <a:rPr lang="zh-TW" altLang="en-US" sz="2800" dirty="0"/>
              <a:t>、灰色代表</a:t>
            </a:r>
            <a:r>
              <a:rPr lang="en-US" altLang="zh-TW" sz="2800" dirty="0"/>
              <a:t>-1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C11010-BE1E-49D2-8F6D-D38A77B3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" y="4899848"/>
            <a:ext cx="4727823" cy="13857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0B390C-BBF0-4568-896A-0BBEDC024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9"/>
          <a:stretch/>
        </p:blipFill>
        <p:spPr>
          <a:xfrm>
            <a:off x="4957461" y="3205112"/>
            <a:ext cx="3626177" cy="30873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CD4C25-3570-4536-B388-7FCBEDB8A1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9"/>
          <a:stretch/>
        </p:blipFill>
        <p:spPr>
          <a:xfrm>
            <a:off x="8682085" y="3205113"/>
            <a:ext cx="3378724" cy="30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3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8AEF87-BACA-40BD-9B0E-B8D6CAA9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44" y="1967026"/>
            <a:ext cx="10515600" cy="4791991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Keras</a:t>
            </a:r>
            <a:r>
              <a:rPr lang="zh-TW" altLang="en-US" sz="2400" dirty="0"/>
              <a:t> </a:t>
            </a:r>
            <a:r>
              <a:rPr lang="en-US" altLang="zh-TW" sz="2400" dirty="0" err="1"/>
              <a:t>Tensorflow</a:t>
            </a:r>
            <a:r>
              <a:rPr lang="zh-TW" altLang="en-US" sz="2400" dirty="0"/>
              <a:t>開發</a:t>
            </a:r>
            <a:r>
              <a:rPr lang="en-US" altLang="zh-TW" sz="2400" dirty="0"/>
              <a:t>CNN</a:t>
            </a:r>
            <a:r>
              <a:rPr lang="zh-TW" altLang="en-US" sz="2400" dirty="0"/>
              <a:t>架構、</a:t>
            </a:r>
            <a:r>
              <a:rPr lang="en-US" altLang="zh-TW" sz="2400" dirty="0"/>
              <a:t>SK-Learn</a:t>
            </a:r>
            <a:r>
              <a:rPr lang="zh-TW" altLang="en-US" sz="2400" dirty="0"/>
              <a:t>訓練模型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sklearn.model_selection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train_test_split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keras.models</a:t>
            </a:r>
            <a:r>
              <a:rPr lang="en-US" altLang="zh-TW" sz="2400" dirty="0"/>
              <a:t> import Sequential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keras.layers</a:t>
            </a:r>
            <a:r>
              <a:rPr lang="en-US" altLang="zh-TW" sz="2400" dirty="0"/>
              <a:t> import Dense, Dropout, Activation, Flatten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keras.layers</a:t>
            </a:r>
            <a:r>
              <a:rPr lang="en-US" altLang="zh-TW" sz="2400" dirty="0"/>
              <a:t> import Convolution2D, MaxPooling2D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keras.optimizers</a:t>
            </a:r>
            <a:r>
              <a:rPr lang="en-US" altLang="zh-TW" sz="2400" dirty="0"/>
              <a:t> import SGD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keras.utils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np_utils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keras.models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load_model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2F11A593-2418-4B81-830B-8C291B80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人臉偵測、辨識、追蹤</a:t>
            </a:r>
          </a:p>
        </p:txBody>
      </p:sp>
    </p:spTree>
    <p:extLst>
      <p:ext uri="{BB962C8B-B14F-4D97-AF65-F5344CB8AC3E}">
        <p14:creationId xmlns:p14="http://schemas.microsoft.com/office/powerpoint/2010/main" val="209180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11A4F-9A0D-408C-AB64-4DD20D7B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297" y="1938747"/>
            <a:ext cx="8079557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CNN</a:t>
            </a:r>
            <a:r>
              <a:rPr lang="zh-TW" altLang="en-US" sz="2800" dirty="0"/>
              <a:t>架構</a:t>
            </a:r>
            <a:r>
              <a:rPr lang="en-US" altLang="zh-TW" sz="2800" dirty="0"/>
              <a:t>(</a:t>
            </a:r>
            <a:r>
              <a:rPr lang="en-US" altLang="zh-TW" sz="2800" dirty="0" err="1"/>
              <a:t>AlexNet</a:t>
            </a:r>
            <a:r>
              <a:rPr lang="zh-TW" altLang="en-US" sz="2800" dirty="0"/>
              <a:t>、</a:t>
            </a:r>
            <a:r>
              <a:rPr lang="en-US" altLang="zh-TW" sz="2800" dirty="0"/>
              <a:t>VGG-16</a:t>
            </a:r>
            <a:r>
              <a:rPr lang="zh-TW" altLang="en-US" sz="2800" dirty="0"/>
              <a:t> </a:t>
            </a:r>
            <a:r>
              <a:rPr lang="en-US" altLang="zh-TW" sz="2800" dirty="0"/>
              <a:t>Net</a:t>
            </a:r>
            <a:r>
              <a:rPr lang="zh-TW" altLang="en-US" sz="2800" dirty="0"/>
              <a:t>、</a:t>
            </a:r>
            <a:r>
              <a:rPr lang="en-US" altLang="zh-TW" sz="2800" dirty="0" err="1"/>
              <a:t>GoogLenet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卷積層</a:t>
            </a:r>
            <a:r>
              <a:rPr lang="en-US" altLang="zh-TW" sz="2800" dirty="0"/>
              <a:t>Convolution Layer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抓取特徵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池化層</a:t>
            </a:r>
            <a:r>
              <a:rPr lang="en-US" altLang="zh-TW" sz="2800" dirty="0"/>
              <a:t>Pooling Layer (</a:t>
            </a:r>
            <a:r>
              <a:rPr lang="zh-TW" altLang="en-US" sz="2800" dirty="0"/>
              <a:t>讓特徵更明顯、減少參數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扁平層</a:t>
            </a:r>
            <a:r>
              <a:rPr lang="en-US" altLang="zh-TW" sz="2800" dirty="0"/>
              <a:t>Flatten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資料轉為一維 連到全連接層</a:t>
            </a:r>
            <a:r>
              <a:rPr lang="en-US" altLang="zh-TW" sz="2800" dirty="0"/>
              <a:t>Dense)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加入</a:t>
            </a:r>
            <a:r>
              <a:rPr lang="en-US" altLang="zh-TW" sz="2800" dirty="0"/>
              <a:t>Dropout Layer</a:t>
            </a:r>
            <a:r>
              <a:rPr lang="zh-TW" altLang="en-US" sz="2800" dirty="0"/>
              <a:t>降低過擬合 </a:t>
            </a:r>
            <a:r>
              <a:rPr lang="en-US" altLang="zh-TW" sz="2800" dirty="0"/>
              <a:t>(</a:t>
            </a:r>
            <a:r>
              <a:rPr lang="zh-TW" altLang="en-US" sz="2800" dirty="0"/>
              <a:t>隨機丟掉某些參數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分類層</a:t>
            </a:r>
            <a:r>
              <a:rPr lang="en-US" altLang="zh-TW" sz="2800" dirty="0" err="1"/>
              <a:t>Softmax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歸一化指數函式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得到該神經元在某一層所佔的比例</a:t>
            </a:r>
            <a:r>
              <a:rPr lang="en-US" altLang="zh-TW" sz="2800" dirty="0"/>
              <a:t>(</a:t>
            </a:r>
            <a:r>
              <a:rPr lang="zh-TW" altLang="en-US" sz="2800" dirty="0"/>
              <a:t>機率</a:t>
            </a:r>
            <a:r>
              <a:rPr lang="en-US" altLang="zh-TW" sz="2800" dirty="0"/>
              <a:t>)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21CC3A-B7EA-454E-A791-B0B89318A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1840" y="2228601"/>
            <a:ext cx="5958635" cy="20304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6276EAA-4799-4601-A3CA-8A0772C2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人臉偵測、辨識、追蹤</a:t>
            </a:r>
          </a:p>
        </p:txBody>
      </p:sp>
    </p:spTree>
    <p:extLst>
      <p:ext uri="{BB962C8B-B14F-4D97-AF65-F5344CB8AC3E}">
        <p14:creationId xmlns:p14="http://schemas.microsoft.com/office/powerpoint/2010/main" val="364044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F63843-A777-4FB5-AECB-138D74E14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8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照片分類放不同資料夾 </a:t>
            </a:r>
            <a:r>
              <a:rPr lang="en-US" altLang="zh-TW" sz="2800" dirty="0"/>
              <a:t>(Labeling)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隨機梯度下降法</a:t>
            </a:r>
            <a:r>
              <a:rPr lang="en-US" altLang="zh-TW" sz="2800" dirty="0"/>
              <a:t>SGD</a:t>
            </a:r>
            <a:r>
              <a:rPr lang="zh-TW" altLang="en-US" sz="2800" dirty="0"/>
              <a:t>優化器更新權重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訓練完成後得到</a:t>
            </a:r>
            <a:r>
              <a:rPr lang="en-US" altLang="zh-TW" sz="2800" dirty="0"/>
              <a:t>CNN</a:t>
            </a:r>
            <a:r>
              <a:rPr lang="zh-TW" altLang="en-US" sz="2800" dirty="0"/>
              <a:t>模型</a:t>
            </a:r>
            <a:r>
              <a:rPr lang="en-US" altLang="zh-TW" sz="2800" dirty="0"/>
              <a:t>(model.h5)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測試模型</a:t>
            </a:r>
            <a:r>
              <a:rPr lang="en-US" altLang="zh-TW" sz="2800" dirty="0"/>
              <a:t>:</a:t>
            </a:r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600" dirty="0"/>
              <a:t>鏡頭取得人臉照片</a:t>
            </a:r>
            <a:endParaRPr lang="en-US" altLang="zh-TW" sz="2600" dirty="0"/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800" dirty="0"/>
              <a:t>丟入訓練好的</a:t>
            </a:r>
            <a:r>
              <a:rPr lang="en-US" altLang="zh-TW" sz="2800" dirty="0"/>
              <a:t>CNN</a:t>
            </a:r>
            <a:r>
              <a:rPr lang="zh-TW" altLang="en-US" sz="2800" dirty="0"/>
              <a:t>模型中</a:t>
            </a:r>
            <a:endParaRPr lang="en-US" altLang="zh-TW" sz="2800" dirty="0"/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800" dirty="0"/>
              <a:t>取得預測的機率和分類</a:t>
            </a:r>
            <a:endParaRPr lang="en-US" altLang="zh-TW" sz="2800" dirty="0"/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800" dirty="0"/>
              <a:t>根據人臉位置 發布左右移動的</a:t>
            </a:r>
            <a:r>
              <a:rPr lang="en-US" altLang="zh-TW" sz="2800" dirty="0"/>
              <a:t>topic</a:t>
            </a:r>
            <a:r>
              <a:rPr lang="zh-TW" altLang="en-US" sz="2800" dirty="0"/>
              <a:t>給機器人</a:t>
            </a:r>
            <a:endParaRPr lang="en-US" altLang="zh-TW" sz="2800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95613D-8912-4952-B533-9C80672E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8"/>
          <a:stretch/>
        </p:blipFill>
        <p:spPr>
          <a:xfrm>
            <a:off x="7277492" y="1804048"/>
            <a:ext cx="4562574" cy="334374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CB89A97-3230-4DF4-B1D9-3A962A0F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人臉偵測、辨識、追蹤</a:t>
            </a:r>
          </a:p>
        </p:txBody>
      </p:sp>
    </p:spTree>
    <p:extLst>
      <p:ext uri="{BB962C8B-B14F-4D97-AF65-F5344CB8AC3E}">
        <p14:creationId xmlns:p14="http://schemas.microsoft.com/office/powerpoint/2010/main" val="41812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CA3125-6A91-447C-BB55-8C03AADA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0" y="1876121"/>
            <a:ext cx="11830639" cy="433817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C46EEAE-7332-447A-B585-C5BE9C60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人臉偵測</a:t>
            </a:r>
          </a:p>
        </p:txBody>
      </p:sp>
    </p:spTree>
    <p:extLst>
      <p:ext uri="{BB962C8B-B14F-4D97-AF65-F5344CB8AC3E}">
        <p14:creationId xmlns:p14="http://schemas.microsoft.com/office/powerpoint/2010/main" val="16100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D8A6C-411E-4678-A16B-9661367B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49" y="28018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實驗情境圖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6D6895-3CCD-4642-A35A-D99078396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"/>
          <a:stretch/>
        </p:blipFill>
        <p:spPr>
          <a:xfrm>
            <a:off x="5869756" y="83530"/>
            <a:ext cx="5385816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59987D-BD85-45DF-A55D-1D1EC12F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6" y="2005585"/>
            <a:ext cx="11453567" cy="426104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918FDC1-52A4-4124-B5DE-EAAB9B19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281071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CB519A-72B7-4EF5-948B-96CAAE77F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5510" y="1929974"/>
            <a:ext cx="3091073" cy="42854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514C1E-76DA-4937-AB87-2AA10B24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7" y="1929975"/>
            <a:ext cx="3239152" cy="428544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0569F84B-F29D-4C7C-AF51-0A248BFA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人臉追蹤</a:t>
            </a:r>
          </a:p>
        </p:txBody>
      </p:sp>
    </p:spTree>
    <p:extLst>
      <p:ext uri="{BB962C8B-B14F-4D97-AF65-F5344CB8AC3E}">
        <p14:creationId xmlns:p14="http://schemas.microsoft.com/office/powerpoint/2010/main" val="27694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68F46EF-39AE-48D1-A312-ECE9D5CA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8" t="40560" r="10401" b="35335"/>
          <a:stretch/>
        </p:blipFill>
        <p:spPr>
          <a:xfrm>
            <a:off x="1055017" y="4892511"/>
            <a:ext cx="4911366" cy="12265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7A3BF3-32FE-47A4-8838-FE9BD6DE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6" r="793" b="7766"/>
          <a:stretch/>
        </p:blipFill>
        <p:spPr>
          <a:xfrm>
            <a:off x="6231117" y="1935218"/>
            <a:ext cx="4905866" cy="4183856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601261A2-1444-49C2-91EB-B8005478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辨識為陌生人則發警訊</a:t>
            </a:r>
          </a:p>
        </p:txBody>
      </p:sp>
    </p:spTree>
    <p:extLst>
      <p:ext uri="{BB962C8B-B14F-4D97-AF65-F5344CB8AC3E}">
        <p14:creationId xmlns:p14="http://schemas.microsoft.com/office/powerpoint/2010/main" val="70337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2BF77-239F-40EC-B888-030E1376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環境與套件安裝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1875C7-E333-43F2-8E6E-D11FFB94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apt-get install python-</a:t>
            </a:r>
            <a:r>
              <a:rPr lang="en-US" altLang="zh-TW" dirty="0" err="1"/>
              <a:t>opencv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python-</a:t>
            </a:r>
            <a:r>
              <a:rPr lang="en-US" altLang="zh-TW" dirty="0" err="1"/>
              <a:t>scipy</a:t>
            </a:r>
            <a:endParaRPr lang="en-US" altLang="zh-TW" dirty="0"/>
          </a:p>
          <a:p>
            <a:r>
              <a:rPr lang="en-US" altLang="zh-TW" dirty="0"/>
              <a:t>pip install </a:t>
            </a:r>
            <a:r>
              <a:rPr lang="en-US" altLang="zh-TW" dirty="0" err="1"/>
              <a:t>numpy</a:t>
            </a:r>
            <a:r>
              <a:rPr lang="en-US" altLang="zh-TW" dirty="0"/>
              <a:t> –user</a:t>
            </a:r>
          </a:p>
          <a:p>
            <a:r>
              <a:rPr lang="en-US" altLang="zh-TW" dirty="0"/>
              <a:t>pip install --user --upgrade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en-US" altLang="zh-TW" dirty="0"/>
              <a:t>pip install --user --upgrade </a:t>
            </a:r>
            <a:r>
              <a:rPr lang="en-US" altLang="zh-TW" dirty="0" err="1"/>
              <a:t>keras</a:t>
            </a:r>
            <a:endParaRPr lang="en-US" altLang="zh-TW" dirty="0"/>
          </a:p>
          <a:p>
            <a:r>
              <a:rPr lang="en-US" altLang="zh-TW" dirty="0"/>
              <a:t>pip install --user –install-option="--prefix=" -U </a:t>
            </a:r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ros</a:t>
            </a:r>
            <a:r>
              <a:rPr lang="en-US" altLang="zh-TW" dirty="0"/>
              <a:t>-kinetic-desktop-full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29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A57F-A3AB-46CD-BCBA-0FBCA02A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環境與套件安裝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02A2A2-D1BC-4899-80AF-FF90799A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ros</a:t>
            </a:r>
            <a:r>
              <a:rPr lang="zh-TW" altLang="en-US" dirty="0"/>
              <a:t>工作環境</a:t>
            </a:r>
            <a:endParaRPr lang="en-US" altLang="zh-TW" dirty="0"/>
          </a:p>
          <a:p>
            <a:r>
              <a:rPr lang="en-US" altLang="zh-TW" dirty="0" err="1"/>
              <a:t>mkdir</a:t>
            </a:r>
            <a:r>
              <a:rPr lang="en-US" altLang="zh-TW" dirty="0"/>
              <a:t> -p ~/</a:t>
            </a:r>
            <a:r>
              <a:rPr lang="en-US" altLang="zh-TW" dirty="0" err="1"/>
              <a:t>catkin_ws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cd ~/</a:t>
            </a:r>
            <a:r>
              <a:rPr lang="en-US" altLang="zh-TW" dirty="0" err="1"/>
              <a:t>catkin_ws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cd ~/</a:t>
            </a:r>
            <a:r>
              <a:rPr lang="en-US" altLang="zh-TW" dirty="0" err="1"/>
              <a:t>catkin_ws</a:t>
            </a:r>
            <a:r>
              <a:rPr lang="en-US" altLang="zh-TW" dirty="0"/>
              <a:t>/</a:t>
            </a:r>
          </a:p>
          <a:p>
            <a:r>
              <a:rPr lang="en-US" altLang="zh-TW" dirty="0" err="1"/>
              <a:t>catkin_make</a:t>
            </a:r>
            <a:endParaRPr lang="en-US" altLang="zh-TW" dirty="0"/>
          </a:p>
          <a:p>
            <a:r>
              <a:rPr lang="en-US" altLang="zh-TW" dirty="0"/>
              <a:t>source </a:t>
            </a:r>
            <a:r>
              <a:rPr lang="en-US" altLang="zh-TW" dirty="0" err="1"/>
              <a:t>devel</a:t>
            </a:r>
            <a:r>
              <a:rPr lang="en-US" altLang="zh-TW" dirty="0"/>
              <a:t>/</a:t>
            </a:r>
            <a:r>
              <a:rPr lang="en-US" altLang="zh-TW" dirty="0" err="1"/>
              <a:t>setup.bash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56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D006D-2164-40CA-9A8D-A4763228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環境與套件安裝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C0103-9735-42B4-B543-FAF9AE33F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turtlebot</a:t>
            </a:r>
            <a:r>
              <a:rPr lang="zh-TW" altLang="en-US" dirty="0"/>
              <a:t>套件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ros</a:t>
            </a:r>
            <a:r>
              <a:rPr lang="en-US" altLang="zh-TW" dirty="0"/>
              <a:t>-kinetic-</a:t>
            </a:r>
            <a:r>
              <a:rPr lang="en-US" altLang="zh-TW" dirty="0" err="1"/>
              <a:t>turtlebot</a:t>
            </a:r>
            <a:r>
              <a:rPr lang="en-US" altLang="zh-TW" dirty="0"/>
              <a:t>*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usb</a:t>
            </a:r>
            <a:r>
              <a:rPr lang="zh-TW" altLang="en-US" dirty="0"/>
              <a:t>連接</a:t>
            </a:r>
            <a:r>
              <a:rPr lang="en-US" altLang="zh-TW" dirty="0" err="1"/>
              <a:t>turtlebot</a:t>
            </a:r>
            <a:r>
              <a:rPr lang="zh-TW" altLang="en-US" dirty="0"/>
              <a:t>與電腦</a:t>
            </a:r>
          </a:p>
          <a:p>
            <a:r>
              <a:rPr lang="en-US" altLang="zh-TW" dirty="0"/>
              <a:t>export TURTLEBOT_BASE=create</a:t>
            </a:r>
          </a:p>
          <a:p>
            <a:r>
              <a:rPr lang="en-US" altLang="zh-TW" dirty="0"/>
              <a:t>export TURTLEBOT_STACKS=circles</a:t>
            </a:r>
          </a:p>
          <a:p>
            <a:r>
              <a:rPr lang="en-US" altLang="zh-TW" dirty="0"/>
              <a:t>export TURTLEBOT_3D_SENSOR=</a:t>
            </a:r>
            <a:r>
              <a:rPr lang="en-US" altLang="zh-TW" dirty="0" err="1"/>
              <a:t>kinect</a:t>
            </a:r>
            <a:endParaRPr lang="en-US" altLang="zh-TW" dirty="0"/>
          </a:p>
          <a:p>
            <a:r>
              <a:rPr lang="en-US" altLang="zh-TW" dirty="0"/>
              <a:t>export TURTLEBOT_SERIAL_PORT=/dev/ttyUSB0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464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79C24-4D77-4141-8888-A99F2351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8" y="280280"/>
            <a:ext cx="10515600" cy="1325563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CA4A2A-24A4-400D-9640-202DCCA48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8" y="1916928"/>
            <a:ext cx="10515600" cy="4399031"/>
          </a:xfrm>
        </p:spPr>
        <p:txBody>
          <a:bodyPr>
            <a:normAutofit/>
          </a:bodyPr>
          <a:lstStyle/>
          <a:p>
            <a:r>
              <a:rPr lang="en-US" altLang="zh-TW" sz="1400" dirty="0" err="1"/>
              <a:t>Turtlebot</a:t>
            </a:r>
            <a:endParaRPr lang="en-US" altLang="zh-TW" sz="1400" dirty="0"/>
          </a:p>
          <a:p>
            <a:pPr lvl="1"/>
            <a:r>
              <a:rPr lang="en-US" altLang="zh-TW" sz="1200" dirty="0">
                <a:hlinkClick r:id="rId2"/>
              </a:rPr>
              <a:t>https://www.turtlebot.com/</a:t>
            </a:r>
            <a:endParaRPr lang="en-US" altLang="zh-TW" sz="1200" dirty="0"/>
          </a:p>
          <a:p>
            <a:r>
              <a:rPr lang="en-US" altLang="zh-TW" sz="1400" dirty="0"/>
              <a:t>UR Robot Arm</a:t>
            </a:r>
          </a:p>
          <a:p>
            <a:pPr lvl="1"/>
            <a:r>
              <a:rPr lang="en-US" altLang="zh-TW" sz="1200" dirty="0">
                <a:hlinkClick r:id="rId3"/>
              </a:rPr>
              <a:t>https://www.cobotsireland.ie/cobots/</a:t>
            </a:r>
            <a:endParaRPr lang="en-US" altLang="zh-TW" sz="1200" dirty="0"/>
          </a:p>
          <a:p>
            <a:pPr lvl="1"/>
            <a:r>
              <a:rPr lang="en-US" altLang="zh-TW" sz="1200" dirty="0">
                <a:hlinkClick r:id="rId4"/>
              </a:rPr>
              <a:t>https://rosindustrial.org/news/tag/ROS-I</a:t>
            </a:r>
            <a:endParaRPr lang="en-US" altLang="zh-TW" sz="1200" dirty="0"/>
          </a:p>
          <a:p>
            <a:r>
              <a:rPr lang="en-US" altLang="zh-TW" sz="1400" dirty="0"/>
              <a:t>ROS</a:t>
            </a:r>
          </a:p>
          <a:p>
            <a:pPr lvl="1"/>
            <a:r>
              <a:rPr lang="zh-TW" altLang="en-US" sz="1200" dirty="0">
                <a:hlinkClick r:id="rId5"/>
              </a:rPr>
              <a:t>https://www.therobotreport.com/top-10-ros-based-robotics-companies-2019/</a:t>
            </a:r>
            <a:endParaRPr lang="en-US" altLang="zh-TW" sz="1200" dirty="0"/>
          </a:p>
          <a:p>
            <a:pPr lvl="1"/>
            <a:r>
              <a:rPr lang="en-US" altLang="zh-TW" sz="1200" dirty="0">
                <a:hlinkClick r:id="rId6"/>
              </a:rPr>
              <a:t>https://ithelp.ithome.com.tw/m/articles/10216423https://ithelp.ithome.com.tw/m/articles/10216423</a:t>
            </a:r>
            <a:endParaRPr lang="en-US" altLang="zh-TW" sz="1200" dirty="0"/>
          </a:p>
          <a:p>
            <a:r>
              <a:rPr lang="en-US" altLang="zh-TW" sz="1400" dirty="0"/>
              <a:t>Navigation</a:t>
            </a:r>
          </a:p>
          <a:p>
            <a:pPr lvl="1"/>
            <a:r>
              <a:rPr lang="en-US" altLang="zh-TW" sz="1200" dirty="0">
                <a:hlinkClick r:id="rId7"/>
              </a:rPr>
              <a:t>https://ithelp.ithome.com.tw/articles/10222020https://ithelp.ithome.com.tw/articles/10222020</a:t>
            </a:r>
            <a:endParaRPr lang="en-US" altLang="zh-TW" sz="1200" dirty="0"/>
          </a:p>
          <a:p>
            <a:r>
              <a:rPr lang="en-US" altLang="zh-TW" sz="1400" dirty="0" err="1"/>
              <a:t>Haar</a:t>
            </a:r>
            <a:r>
              <a:rPr lang="en-US" altLang="zh-TW" sz="1400" dirty="0"/>
              <a:t>-Like</a:t>
            </a:r>
            <a:r>
              <a:rPr lang="zh-TW" altLang="en-US" sz="1400" dirty="0"/>
              <a:t>人臉偵測</a:t>
            </a:r>
            <a:endParaRPr lang="en-US" altLang="zh-TW" sz="1400" dirty="0"/>
          </a:p>
          <a:p>
            <a:pPr lvl="1"/>
            <a:r>
              <a:rPr lang="en-US" altLang="zh-TW" sz="1200" dirty="0">
                <a:hlinkClick r:id="rId8"/>
              </a:rPr>
              <a:t>https://zihuaweng.github.io/2018/06/26/haar-classifier/https://zihuaweng.github.io/2018/06/26/haar-classifier/</a:t>
            </a:r>
            <a:endParaRPr lang="en-US" altLang="zh-TW" sz="1200" dirty="0"/>
          </a:p>
          <a:p>
            <a:pPr lvl="1"/>
            <a:r>
              <a:rPr lang="en-US" altLang="zh-TW" sz="1200" dirty="0">
                <a:hlinkClick r:id="rId9"/>
              </a:rPr>
              <a:t>http://seeyababy.blogspot.com/2010/04/opencv-face-detection.htmlhttp://seeyababy.blogspot.com/2010/04/opencv-face-detection.html</a:t>
            </a:r>
            <a:endParaRPr lang="en-US" altLang="zh-TW" sz="1200" dirty="0"/>
          </a:p>
          <a:p>
            <a:r>
              <a:rPr lang="zh-TW" altLang="en-US" sz="1400" dirty="0"/>
              <a:t>類神經網路</a:t>
            </a:r>
            <a:endParaRPr lang="en-US" altLang="zh-TW" sz="1400" dirty="0"/>
          </a:p>
          <a:p>
            <a:pPr lvl="1"/>
            <a:r>
              <a:rPr lang="en-US" altLang="zh-TW" sz="1200" dirty="0">
                <a:hlinkClick r:id="rId10"/>
              </a:rPr>
              <a:t>https://case.ntu.edu.tw/blog/?p=26340https://case.ntu.edu.tw/blog/?p=26340</a:t>
            </a:r>
            <a:endParaRPr lang="en-US" altLang="zh-TW" sz="12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03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D8A6C-411E-4678-A16B-9661367B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4" y="30846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動作流程圖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BB7E67-0184-4177-AE36-C0D83480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5" y="31488"/>
            <a:ext cx="4542360" cy="67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020FF-7526-4334-A1AF-D965671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65573-D73E-4263-B667-B7A8F4DF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309" y="2061295"/>
            <a:ext cx="7033181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ASUS PC (i7-6500</a:t>
            </a:r>
            <a:r>
              <a:rPr lang="zh-TW" altLang="en-US" sz="3600" dirty="0"/>
              <a:t> </a:t>
            </a:r>
            <a:r>
              <a:rPr lang="en-US" altLang="zh-TW" sz="3600" dirty="0"/>
              <a:t>CPU</a:t>
            </a:r>
            <a:r>
              <a:rPr lang="zh-TW" altLang="en-US" sz="3600" dirty="0"/>
              <a:t>、</a:t>
            </a:r>
            <a:r>
              <a:rPr lang="en-US" altLang="zh-TW" sz="3600" dirty="0"/>
              <a:t>8G RAM</a:t>
            </a:r>
            <a:r>
              <a:rPr lang="zh-TW" altLang="en-US" sz="3600" dirty="0"/>
              <a:t>、</a:t>
            </a:r>
            <a:r>
              <a:rPr lang="en-US" altLang="zh-TW" sz="3600" dirty="0"/>
              <a:t>Ubuntu16.04</a:t>
            </a:r>
            <a:r>
              <a:rPr lang="zh-TW" altLang="en-US" sz="3600" dirty="0"/>
              <a:t>、</a:t>
            </a:r>
            <a:r>
              <a:rPr lang="en-US" altLang="zh-TW" sz="3600" dirty="0"/>
              <a:t>Python2.7)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ROS</a:t>
            </a:r>
            <a:r>
              <a:rPr lang="zh-TW" altLang="en-US" sz="3600" dirty="0"/>
              <a:t>機器人作業系統</a:t>
            </a:r>
            <a:endParaRPr lang="en-US" altLang="zh-TW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err="1"/>
              <a:t>TurtleBot</a:t>
            </a:r>
            <a:r>
              <a:rPr lang="zh-TW" altLang="en-US" sz="3600" dirty="0"/>
              <a:t> </a:t>
            </a:r>
            <a:r>
              <a:rPr lang="en-US" altLang="zh-TW" sz="3600" dirty="0"/>
              <a:t>1 </a:t>
            </a:r>
            <a:r>
              <a:rPr lang="zh-TW" altLang="en-US" sz="3600" dirty="0"/>
              <a:t>輪型機器人</a:t>
            </a:r>
            <a:endParaRPr lang="en-US" altLang="zh-TW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RP-Lidar</a:t>
            </a:r>
            <a:r>
              <a:rPr lang="zh-TW" altLang="en-US" sz="3600" dirty="0"/>
              <a:t>雷達 </a:t>
            </a:r>
            <a:endParaRPr lang="en-US" altLang="zh-TW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Microsoft</a:t>
            </a:r>
            <a:r>
              <a:rPr lang="zh-TW" altLang="en-US" sz="3600" dirty="0"/>
              <a:t> </a:t>
            </a:r>
            <a:r>
              <a:rPr lang="en-US" altLang="zh-TW" sz="3600" dirty="0"/>
              <a:t>USB Webcam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6B90B1-04AC-42BA-B5F5-ABB0CFC38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t="22681" r="48042"/>
          <a:stretch/>
        </p:blipFill>
        <p:spPr>
          <a:xfrm>
            <a:off x="8550111" y="1011981"/>
            <a:ext cx="3355942" cy="53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8EC7F-1900-4119-AE6F-2E942C30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0"/>
            <a:ext cx="10058400" cy="1450757"/>
          </a:xfrm>
        </p:spPr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A76B86-D861-4247-A111-EFA33EE8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52" y="1857080"/>
            <a:ext cx="10898172" cy="5156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機器人作業系統 </a:t>
            </a:r>
            <a:r>
              <a:rPr lang="en-US" altLang="zh-TW" sz="3200" dirty="0"/>
              <a:t>Robot Operating System</a:t>
            </a:r>
          </a:p>
          <a:p>
            <a:pPr marL="0" indent="0">
              <a:buNone/>
            </a:pPr>
            <a:r>
              <a:rPr lang="en-US" altLang="zh-TW" sz="3200" dirty="0"/>
              <a:t>Open Source</a:t>
            </a:r>
            <a:r>
              <a:rPr lang="zh-TW" altLang="en-US" sz="3200" dirty="0"/>
              <a:t>開源平台，讓機器人的四大功能：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Navigation</a:t>
            </a:r>
            <a:r>
              <a:rPr lang="zh-TW" altLang="en-US" sz="3200" dirty="0"/>
              <a:t>導航、</a:t>
            </a:r>
            <a:r>
              <a:rPr lang="en-US" altLang="zh-TW" sz="3200" dirty="0"/>
              <a:t>Manipulation</a:t>
            </a:r>
            <a:r>
              <a:rPr lang="zh-TW" altLang="en-US" sz="3200" dirty="0"/>
              <a:t>操控、</a:t>
            </a:r>
            <a:r>
              <a:rPr lang="en-US" altLang="zh-TW" sz="3200" dirty="0"/>
              <a:t>Perception</a:t>
            </a:r>
            <a:r>
              <a:rPr lang="zh-TW" altLang="en-US" sz="3200" dirty="0"/>
              <a:t>感知、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Cognition</a:t>
            </a:r>
            <a:r>
              <a:rPr lang="zh-TW" altLang="en-US" sz="3200" dirty="0"/>
              <a:t>認知，建立共通的使用平台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常見的應用：</a:t>
            </a:r>
            <a:endParaRPr lang="en-US" altLang="zh-TW" sz="3200" dirty="0"/>
          </a:p>
          <a:p>
            <a:pPr lvl="1"/>
            <a:r>
              <a:rPr lang="zh-TW" altLang="en-US" sz="2800" dirty="0"/>
              <a:t>機器人自主移動 </a:t>
            </a:r>
            <a:r>
              <a:rPr lang="en-US" altLang="zh-TW" sz="2800" dirty="0"/>
              <a:t>(</a:t>
            </a:r>
            <a:r>
              <a:rPr lang="zh-TW" altLang="en-US" sz="2800" dirty="0"/>
              <a:t>避障、導航、定位、建圖</a:t>
            </a:r>
            <a:r>
              <a:rPr lang="en-US" altLang="zh-TW" sz="2800" dirty="0"/>
              <a:t>)</a:t>
            </a:r>
            <a:r>
              <a:rPr lang="zh-TW" altLang="en-US" sz="2800" dirty="0"/>
              <a:t>：雷射測距儀、雷達</a:t>
            </a:r>
            <a:endParaRPr lang="en-US" altLang="zh-TW" sz="2800" dirty="0"/>
          </a:p>
          <a:p>
            <a:pPr lvl="1"/>
            <a:r>
              <a:rPr lang="zh-TW" altLang="en-US" sz="2800" dirty="0"/>
              <a:t>機器人視覺 </a:t>
            </a:r>
            <a:r>
              <a:rPr lang="en-US" altLang="zh-TW" sz="2800" dirty="0"/>
              <a:t>(</a:t>
            </a:r>
            <a:r>
              <a:rPr lang="zh-TW" altLang="en-US" sz="2800" dirty="0"/>
              <a:t>影像辨識</a:t>
            </a:r>
            <a:r>
              <a:rPr lang="en-US" altLang="zh-TW" sz="2800" dirty="0"/>
              <a:t>)</a:t>
            </a:r>
            <a:r>
              <a:rPr lang="zh-TW" altLang="en-US" sz="2800" dirty="0"/>
              <a:t>：攝像鏡頭</a:t>
            </a:r>
            <a:r>
              <a:rPr lang="en-US" altLang="zh-TW" sz="2800" dirty="0"/>
              <a:t>CCD</a:t>
            </a:r>
            <a:r>
              <a:rPr lang="zh-TW" altLang="en-US" sz="2800" dirty="0"/>
              <a:t>、深度攝影機</a:t>
            </a:r>
            <a:r>
              <a:rPr lang="en-US" altLang="zh-TW" sz="2800" dirty="0"/>
              <a:t>Kinect</a:t>
            </a:r>
          </a:p>
          <a:p>
            <a:pPr lvl="1"/>
            <a:r>
              <a:rPr lang="zh-TW" altLang="en-US" sz="2800" dirty="0"/>
              <a:t>機械手臂 </a:t>
            </a:r>
            <a:r>
              <a:rPr lang="en-US" altLang="zh-TW" sz="2800" dirty="0"/>
              <a:t>(</a:t>
            </a:r>
            <a:r>
              <a:rPr lang="zh-TW" altLang="en-US" sz="2800" dirty="0"/>
              <a:t>路徑規劃、抓取點規劃</a:t>
            </a:r>
            <a:r>
              <a:rPr lang="en-US" altLang="zh-TW" sz="2800" dirty="0"/>
              <a:t>)</a:t>
            </a:r>
            <a:r>
              <a:rPr lang="zh-TW" altLang="en-US" sz="2800" dirty="0"/>
              <a:t> ：多軸機械手臂</a:t>
            </a:r>
            <a:endParaRPr lang="en-US" altLang="zh-TW" sz="2800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07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urtleBot">
            <a:extLst>
              <a:ext uri="{FF2B5EF4-FFF2-40B4-BE49-F238E27FC236}">
                <a16:creationId xmlns:a16="http://schemas.microsoft.com/office/drawing/2014/main" id="{1BCBE580-34B3-4DD9-83DE-0EF69670ED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5" y="1916917"/>
            <a:ext cx="5571179" cy="33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veIt 2 enables realtime robot arm control with ROS 2">
            <a:extLst>
              <a:ext uri="{FF2B5EF4-FFF2-40B4-BE49-F238E27FC236}">
                <a16:creationId xmlns:a16="http://schemas.microsoft.com/office/drawing/2014/main" id="{0AB91E55-051D-433F-9958-12A897FE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95" y="3197328"/>
            <a:ext cx="4384249" cy="321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31A33A-BF98-42AC-AF51-C19C4956A542}"/>
              </a:ext>
            </a:extLst>
          </p:cNvPr>
          <p:cNvSpPr/>
          <p:nvPr/>
        </p:nvSpPr>
        <p:spPr>
          <a:xfrm>
            <a:off x="351150" y="5877322"/>
            <a:ext cx="684071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hlinkClick r:id="rId4"/>
              </a:rPr>
              <a:t>https://www.therobotreport.com/top-10-ros-</a:t>
            </a:r>
            <a:r>
              <a:rPr lang="zh-TW" altLang="en-US" sz="1600" dirty="0"/>
              <a:t>based-robotics-companies-2019/</a:t>
            </a:r>
            <a:endParaRPr lang="en-US" altLang="zh-TW" sz="16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71B6F9-3DF0-4693-8313-CB0B15EC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795" y="299137"/>
            <a:ext cx="4138391" cy="274354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9E85E3A-F6B1-4E67-AAD6-9BFF35A45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0"/>
            <a:ext cx="10058400" cy="1450757"/>
          </a:xfrm>
        </p:spPr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實例應用</a:t>
            </a:r>
          </a:p>
        </p:txBody>
      </p:sp>
    </p:spTree>
    <p:extLst>
      <p:ext uri="{BB962C8B-B14F-4D97-AF65-F5344CB8AC3E}">
        <p14:creationId xmlns:p14="http://schemas.microsoft.com/office/powerpoint/2010/main" val="16481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3CABD-BC53-4C8B-8BD4-E3B8A7DF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31" y="1958856"/>
            <a:ext cx="10780493" cy="402336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程式模組化</a:t>
            </a:r>
            <a:r>
              <a:rPr lang="en-US" altLang="zh-TW" sz="2800" dirty="0"/>
              <a:t>(</a:t>
            </a:r>
            <a:r>
              <a:rPr lang="zh-TW" altLang="en-US" sz="2800" dirty="0"/>
              <a:t>區塊化</a:t>
            </a:r>
            <a:r>
              <a:rPr lang="en-US" altLang="zh-TW" sz="2800" dirty="0"/>
              <a:t>)</a:t>
            </a:r>
            <a:r>
              <a:rPr lang="zh-TW" altLang="en-US" sz="2800" dirty="0"/>
              <a:t>：以節點</a:t>
            </a:r>
            <a:r>
              <a:rPr lang="en-US" altLang="zh-TW" sz="2800" dirty="0"/>
              <a:t>Node</a:t>
            </a:r>
            <a:r>
              <a:rPr lang="zh-TW" altLang="en-US" sz="2800" dirty="0"/>
              <a:t>方式呈現，易於偵錯，提升可讀性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支援多種語言</a:t>
            </a:r>
            <a:r>
              <a:rPr lang="en-US" altLang="zh-TW" sz="2800" dirty="0"/>
              <a:t>(C++</a:t>
            </a:r>
            <a:r>
              <a:rPr lang="zh-TW" altLang="en-US" sz="2800" dirty="0"/>
              <a:t>、</a:t>
            </a:r>
            <a:r>
              <a:rPr lang="en-US" altLang="zh-TW" sz="2800" dirty="0"/>
              <a:t>Python)</a:t>
            </a:r>
            <a:r>
              <a:rPr lang="zh-TW" altLang="en-US" sz="2800" dirty="0"/>
              <a:t>，且節點共通，便於復用前人留下的程式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模擬環境</a:t>
            </a:r>
            <a:r>
              <a:rPr lang="en-US" altLang="zh-TW" sz="2800" dirty="0"/>
              <a:t>RVIZ</a:t>
            </a:r>
            <a:r>
              <a:rPr lang="zh-TW" altLang="en-US" sz="2800" dirty="0"/>
              <a:t>便於開發 </a:t>
            </a:r>
            <a:r>
              <a:rPr lang="en-US" altLang="zh-TW" sz="2800" dirty="0"/>
              <a:t>(</a:t>
            </a:r>
            <a:r>
              <a:rPr lang="zh-TW" altLang="en-US" sz="2800" dirty="0"/>
              <a:t>輪型機器人</a:t>
            </a:r>
            <a:r>
              <a:rPr lang="en-US" altLang="zh-TW" sz="2800" dirty="0" err="1"/>
              <a:t>turtlebot</a:t>
            </a:r>
            <a:r>
              <a:rPr lang="zh-TW" altLang="en-US" sz="2800" dirty="0"/>
              <a:t>、人形機器人</a:t>
            </a:r>
            <a:r>
              <a:rPr lang="en-US" altLang="zh-TW" sz="2800" dirty="0"/>
              <a:t>ROBOTIS OP</a:t>
            </a:r>
            <a:r>
              <a:rPr lang="zh-TW" altLang="en-US" sz="2800" dirty="0"/>
              <a:t>、多軸機械手臂</a:t>
            </a:r>
            <a:r>
              <a:rPr lang="en-US" altLang="zh-TW" sz="2800" dirty="0"/>
              <a:t>UR)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輕易達到多核多工，使效能提升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現成的程式庫多 </a:t>
            </a:r>
            <a:r>
              <a:rPr lang="en-US" altLang="zh-TW" sz="2800" dirty="0"/>
              <a:t>(</a:t>
            </a:r>
            <a:r>
              <a:rPr lang="zh-TW" altLang="en-US" sz="2800" dirty="0"/>
              <a:t>如機械手臂驅動程式</a:t>
            </a:r>
            <a:r>
              <a:rPr lang="en-US" altLang="zh-TW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達到系統整合，節點</a:t>
            </a:r>
            <a:r>
              <a:rPr lang="en-US" altLang="zh-TW" sz="2800" dirty="0"/>
              <a:t>(</a:t>
            </a:r>
            <a:r>
              <a:rPr lang="zh-TW" altLang="en-US" sz="2800" dirty="0"/>
              <a:t>各模組</a:t>
            </a:r>
            <a:r>
              <a:rPr lang="en-US" altLang="zh-TW" sz="2800" dirty="0"/>
              <a:t>)</a:t>
            </a:r>
            <a:r>
              <a:rPr lang="zh-TW" altLang="en-US" sz="2800" dirty="0"/>
              <a:t>間不相互影響</a:t>
            </a:r>
            <a:endParaRPr lang="en-US" altLang="zh-TW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BC86F24-919B-4945-9A60-3624C7AC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0"/>
            <a:ext cx="10058400" cy="1450757"/>
          </a:xfrm>
        </p:spPr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優點</a:t>
            </a:r>
          </a:p>
        </p:txBody>
      </p:sp>
    </p:spTree>
    <p:extLst>
      <p:ext uri="{BB962C8B-B14F-4D97-AF65-F5344CB8AC3E}">
        <p14:creationId xmlns:p14="http://schemas.microsoft.com/office/powerpoint/2010/main" val="49271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9C96DA-B55D-410C-BABB-2F548688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Node</a:t>
            </a:r>
            <a:r>
              <a:rPr lang="zh-TW" altLang="en-US" sz="2800" dirty="0"/>
              <a:t>節點：最小執行單位，透過</a:t>
            </a:r>
            <a:r>
              <a:rPr lang="en-US" altLang="zh-TW" sz="2800" dirty="0"/>
              <a:t>Topic</a:t>
            </a:r>
            <a:r>
              <a:rPr lang="zh-TW" altLang="en-US" sz="2800" dirty="0"/>
              <a:t>或</a:t>
            </a:r>
            <a:r>
              <a:rPr lang="en-US" altLang="zh-TW" sz="2800" dirty="0"/>
              <a:t>Service</a:t>
            </a:r>
            <a:r>
              <a:rPr lang="zh-TW" altLang="en-US" sz="2800" dirty="0"/>
              <a:t>與其他</a:t>
            </a:r>
            <a:r>
              <a:rPr lang="en-US" altLang="zh-TW" sz="2800" dirty="0"/>
              <a:t>Node</a:t>
            </a:r>
            <a:r>
              <a:rPr lang="zh-TW" altLang="en-US" sz="2800" dirty="0"/>
              <a:t>溝通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2428B29-D6D3-40C4-942E-5F53B5722463}"/>
              </a:ext>
            </a:extLst>
          </p:cNvPr>
          <p:cNvSpPr/>
          <p:nvPr/>
        </p:nvSpPr>
        <p:spPr>
          <a:xfrm>
            <a:off x="1932496" y="3553905"/>
            <a:ext cx="1715678" cy="1282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C51F8FC-C5A4-4260-8442-0293C82BCE93}"/>
              </a:ext>
            </a:extLst>
          </p:cNvPr>
          <p:cNvSpPr/>
          <p:nvPr/>
        </p:nvSpPr>
        <p:spPr>
          <a:xfrm>
            <a:off x="6096000" y="3553905"/>
            <a:ext cx="1715678" cy="1282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F1083AD1-5C03-454C-A59D-77734C51AD62}"/>
              </a:ext>
            </a:extLst>
          </p:cNvPr>
          <p:cNvSpPr/>
          <p:nvPr/>
        </p:nvSpPr>
        <p:spPr>
          <a:xfrm rot="16200000">
            <a:off x="4455737" y="3274063"/>
            <a:ext cx="961534" cy="1866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5C8EF9-D223-4999-8EF1-0CC1430112F7}"/>
              </a:ext>
            </a:extLst>
          </p:cNvPr>
          <p:cNvSpPr txBox="1"/>
          <p:nvPr/>
        </p:nvSpPr>
        <p:spPr>
          <a:xfrm>
            <a:off x="1296187" y="2957303"/>
            <a:ext cx="298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Publish</a:t>
            </a:r>
            <a:r>
              <a:rPr lang="zh-TW" altLang="en-US" sz="2400" dirty="0">
                <a:solidFill>
                  <a:srgbClr val="FF0000"/>
                </a:solidFill>
              </a:rPr>
              <a:t>發佈</a:t>
            </a:r>
            <a:r>
              <a:rPr lang="en-US" altLang="zh-TW" sz="2400" dirty="0">
                <a:solidFill>
                  <a:srgbClr val="FF0000"/>
                </a:solidFill>
              </a:rPr>
              <a:t>Topic</a:t>
            </a:r>
            <a:r>
              <a:rPr lang="zh-TW" altLang="en-US" sz="2400" dirty="0">
                <a:solidFill>
                  <a:srgbClr val="FF0000"/>
                </a:solidFill>
              </a:rPr>
              <a:t>標題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F5E1CB-A3DC-4BB5-AC92-7EF911653042}"/>
              </a:ext>
            </a:extLst>
          </p:cNvPr>
          <p:cNvSpPr txBox="1"/>
          <p:nvPr/>
        </p:nvSpPr>
        <p:spPr>
          <a:xfrm>
            <a:off x="5195740" y="2957302"/>
            <a:ext cx="351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Subscribe</a:t>
            </a:r>
            <a:r>
              <a:rPr lang="zh-TW" altLang="en-US" sz="2400" dirty="0">
                <a:solidFill>
                  <a:srgbClr val="FF0000"/>
                </a:solidFill>
              </a:rPr>
              <a:t>訂閱</a:t>
            </a:r>
            <a:r>
              <a:rPr lang="en-US" altLang="zh-TW" sz="2400" dirty="0">
                <a:solidFill>
                  <a:srgbClr val="FF0000"/>
                </a:solidFill>
              </a:rPr>
              <a:t>Topic</a:t>
            </a:r>
            <a:r>
              <a:rPr lang="zh-TW" altLang="en-US" sz="2400" dirty="0">
                <a:solidFill>
                  <a:srgbClr val="FF0000"/>
                </a:solidFill>
              </a:rPr>
              <a:t>標題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6D54B18-C7DA-414C-A193-8876CB9C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0"/>
            <a:ext cx="10058400" cy="1450757"/>
          </a:xfrm>
        </p:spPr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60943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9C96DA-B55D-410C-BABB-2F5486887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878" y="23540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Node</a:t>
            </a:r>
            <a:r>
              <a:rPr lang="zh-TW" altLang="en-US" sz="2800" dirty="0"/>
              <a:t>節點：最小執行單位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Topic</a:t>
            </a:r>
            <a:r>
              <a:rPr lang="zh-TW" altLang="en-US" sz="2800" dirty="0"/>
              <a:t>：廣播出去，需要的自行接收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Service</a:t>
            </a:r>
            <a:r>
              <a:rPr lang="zh-TW" altLang="en-US" sz="2800" dirty="0"/>
              <a:t>：發出去後，需要提出要求，才會接收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Package</a:t>
            </a:r>
            <a:r>
              <a:rPr lang="zh-TW" altLang="en-US" sz="2800" dirty="0"/>
              <a:t>：包含</a:t>
            </a:r>
            <a:r>
              <a:rPr lang="en-US" altLang="zh-TW" sz="2800" dirty="0"/>
              <a:t>1</a:t>
            </a:r>
            <a:r>
              <a:rPr lang="zh-TW" altLang="en-US" sz="2800" dirty="0"/>
              <a:t>個或多個</a:t>
            </a:r>
            <a:r>
              <a:rPr lang="en-US" altLang="zh-TW" sz="2800" dirty="0"/>
              <a:t>Node</a:t>
            </a:r>
            <a:r>
              <a:rPr lang="zh-TW" altLang="en-US" sz="2800" dirty="0"/>
              <a:t>，其包含了</a:t>
            </a:r>
            <a:r>
              <a:rPr lang="en-US" altLang="zh-TW" sz="2800" dirty="0"/>
              <a:t>Package.xml</a:t>
            </a:r>
            <a:r>
              <a:rPr lang="zh-TW" altLang="en-US" sz="2800" dirty="0"/>
              <a:t>、</a:t>
            </a:r>
            <a:r>
              <a:rPr lang="en-US" altLang="zh-TW" sz="2800" dirty="0"/>
              <a:t>CMakeList.txt</a:t>
            </a:r>
            <a:r>
              <a:rPr lang="zh-TW" altLang="en-US" sz="2800" dirty="0"/>
              <a:t>、</a:t>
            </a:r>
            <a:r>
              <a:rPr lang="en-US" altLang="zh-TW" sz="2800" dirty="0"/>
              <a:t>include</a:t>
            </a:r>
            <a:r>
              <a:rPr lang="zh-TW" altLang="en-US" sz="2800" dirty="0"/>
              <a:t>、</a:t>
            </a:r>
            <a:r>
              <a:rPr lang="en-US" altLang="zh-TW" sz="2800" dirty="0" err="1"/>
              <a:t>src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程式檔與參數設定檔</a:t>
            </a:r>
            <a:r>
              <a:rPr lang="en-US" altLang="zh-TW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Launch</a:t>
            </a:r>
            <a:r>
              <a:rPr lang="zh-TW" altLang="en-US" sz="2800" dirty="0"/>
              <a:t>：包含了</a:t>
            </a:r>
            <a:r>
              <a:rPr lang="en-US" altLang="zh-TW" sz="2800" dirty="0"/>
              <a:t>1</a:t>
            </a:r>
            <a:r>
              <a:rPr lang="zh-TW" altLang="en-US" sz="2800" dirty="0"/>
              <a:t>個或多個</a:t>
            </a:r>
            <a:r>
              <a:rPr lang="en-US" altLang="zh-TW" sz="2800" dirty="0"/>
              <a:t>Package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E8A9C-F66E-46F4-88C4-CD410A77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77" y="288316"/>
            <a:ext cx="4294193" cy="304065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166BEF7-E58C-4043-89B6-33338A19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8" y="0"/>
            <a:ext cx="10058400" cy="1450757"/>
          </a:xfrm>
        </p:spPr>
        <p:txBody>
          <a:bodyPr/>
          <a:lstStyle/>
          <a:p>
            <a:r>
              <a:rPr lang="en-US" altLang="zh-TW" dirty="0"/>
              <a:t>ROS</a:t>
            </a:r>
            <a:r>
              <a:rPr lang="zh-TW" altLang="en-US" dirty="0"/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33787417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191</TotalTime>
  <Words>1140</Words>
  <Application>Microsoft Office PowerPoint</Application>
  <PresentationFormat>寬螢幕</PresentationFormat>
  <Paragraphs>131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新細明體</vt:lpstr>
      <vt:lpstr>Calibri</vt:lpstr>
      <vt:lpstr>Calibri Light</vt:lpstr>
      <vt:lpstr>回顧</vt:lpstr>
      <vt:lpstr>智慧整合感控系統概論 期末專題構想</vt:lpstr>
      <vt:lpstr>實驗情境圖</vt:lpstr>
      <vt:lpstr>動作流程圖</vt:lpstr>
      <vt:lpstr>系統架構</vt:lpstr>
      <vt:lpstr>ROS簡介</vt:lpstr>
      <vt:lpstr>ROS實例應用</vt:lpstr>
      <vt:lpstr>ROS優點</vt:lpstr>
      <vt:lpstr>ROS程式介紹</vt:lpstr>
      <vt:lpstr>ROS程式介紹</vt:lpstr>
      <vt:lpstr>機器人避障導航演算法  ROS Navigation Stack</vt:lpstr>
      <vt:lpstr>機器人避障導航演算法  ROS Navigation Stack</vt:lpstr>
      <vt:lpstr>導航避障 並且建立地圖 同時偵測人臉  </vt:lpstr>
      <vt:lpstr>鏡頭畫面以及即時建圖畫面</vt:lpstr>
      <vt:lpstr>透過Lidar掃描地圖達到避障</vt:lpstr>
      <vt:lpstr>人臉偵測、辨識、追蹤</vt:lpstr>
      <vt:lpstr>人臉偵測、辨識、追蹤</vt:lpstr>
      <vt:lpstr>人臉偵測、辨識、追蹤</vt:lpstr>
      <vt:lpstr>人臉偵測、辨識、追蹤</vt:lpstr>
      <vt:lpstr>人臉偵測</vt:lpstr>
      <vt:lpstr>人臉辨識</vt:lpstr>
      <vt:lpstr>人臉追蹤</vt:lpstr>
      <vt:lpstr>辨識為陌生人則發警訊</vt:lpstr>
      <vt:lpstr>環境與套件安裝</vt:lpstr>
      <vt:lpstr>環境與套件安裝</vt:lpstr>
      <vt:lpstr>環境與套件安裝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ASUS</cp:lastModifiedBy>
  <cp:revision>46</cp:revision>
  <dcterms:created xsi:type="dcterms:W3CDTF">2020-11-18T14:24:37Z</dcterms:created>
  <dcterms:modified xsi:type="dcterms:W3CDTF">2020-11-30T12:08:28Z</dcterms:modified>
</cp:coreProperties>
</file>